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9"/>
  </p:notesMasterIdLst>
  <p:handoutMasterIdLst>
    <p:handoutMasterId r:id="rId20"/>
  </p:handoutMasterIdLst>
  <p:sldIdLst>
    <p:sldId id="265" r:id="rId3"/>
    <p:sldId id="299" r:id="rId4"/>
    <p:sldId id="334" r:id="rId5"/>
    <p:sldId id="335" r:id="rId6"/>
    <p:sldId id="336" r:id="rId7"/>
    <p:sldId id="337" r:id="rId8"/>
    <p:sldId id="338" r:id="rId9"/>
    <p:sldId id="339" r:id="rId10"/>
    <p:sldId id="346" r:id="rId11"/>
    <p:sldId id="340" r:id="rId12"/>
    <p:sldId id="341" r:id="rId13"/>
    <p:sldId id="342" r:id="rId14"/>
    <p:sldId id="343" r:id="rId15"/>
    <p:sldId id="345" r:id="rId16"/>
    <p:sldId id="295" r:id="rId17"/>
    <p:sldId id="33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pos="3840" userDrawn="1">
          <p15:clr>
            <a:srgbClr val="A4A3A4"/>
          </p15:clr>
        </p15:guide>
        <p15:guide id="2" pos="6816" userDrawn="1">
          <p15:clr>
            <a:srgbClr val="A4A3A4"/>
          </p15:clr>
        </p15:guide>
        <p15:guide id="3" pos="816" userDrawn="1">
          <p15:clr>
            <a:srgbClr val="A4A3A4"/>
          </p15:clr>
        </p15:guide>
        <p15:guide id="4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Autor" initials="A" lastIdx="0" clrIdx="6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79619" autoAdjust="0"/>
  </p:normalViewPr>
  <p:slideViewPr>
    <p:cSldViewPr>
      <p:cViewPr>
        <p:scale>
          <a:sx n="50" d="100"/>
          <a:sy n="50" d="100"/>
        </p:scale>
        <p:origin x="-1086" y="-870"/>
      </p:cViewPr>
      <p:guideLst>
        <p:guide orient="horz" pos="2160"/>
        <p:guide pos="3840"/>
        <p:guide pos="6816"/>
        <p:guide pos="81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2004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EA5F0D-C1DC-412F-A146-DDB3A74B588F}" type="datetimeFigureOut">
              <a:rPr lang="cs-CZ" smtClean="0"/>
              <a:t>29. 10. 2013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AE14B8-3CC9-472D-9BC5-A84D80684DE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DE508-72C8-4AB5-AA9C-1584D31690E0}" type="datetimeFigureOut">
              <a:rPr lang="cs-CZ" smtClean="0"/>
              <a:t>29. 10. 2013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B667E1-E601-4AAF-B95C-B25720D70A60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cs-CZ" smtClean="0"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089439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cs-CZ" smtClean="0"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78287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" y="0"/>
            <a:ext cx="12188699" cy="4799300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 bwMode="ltGray">
          <a:xfrm>
            <a:off x="-2" y="4754880"/>
            <a:ext cx="12192002" cy="210312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6" name="Obdélník 5"/>
          <p:cNvSpPr/>
          <p:nvPr/>
        </p:nvSpPr>
        <p:spPr bwMode="white">
          <a:xfrm>
            <a:off x="-127" y="4724400"/>
            <a:ext cx="12188826" cy="7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3999" y="4800600"/>
            <a:ext cx="9144002" cy="11430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2413" y="5943600"/>
            <a:ext cx="9144002" cy="7620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none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 smtClean="0"/>
              <a:t>Kliknutím lze upravit styl předlohy.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8288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Alternate 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 bwMode="ltGray">
          <a:xfrm>
            <a:off x="0" y="0"/>
            <a:ext cx="4873752" cy="68580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0412" y="2362200"/>
            <a:ext cx="3200400" cy="1990725"/>
          </a:xfrm>
        </p:spPr>
        <p:txBody>
          <a:bodyPr anchor="b">
            <a:normAutofit/>
          </a:bodyPr>
          <a:lstStyle>
            <a:lvl1pPr>
              <a:defRPr sz="3400" b="0"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62892" y="685800"/>
            <a:ext cx="637032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60412" y="4367308"/>
            <a:ext cx="3200400" cy="1622012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E583DDF-CA54-461A-A486-592D2374C532}" type="datetimeFigureOut">
              <a:rPr lang="cs-CZ" smtClean="0"/>
              <a:pPr/>
              <a:t>29. 10. 2013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A8D9AD5-F248-4919-864A-CFD76CC027D6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693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 bwMode="ltGray">
          <a:xfrm>
            <a:off x="7315200" y="0"/>
            <a:ext cx="4873752" cy="68580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923214" y="2362200"/>
            <a:ext cx="3200400" cy="1993392"/>
          </a:xfrm>
        </p:spPr>
        <p:txBody>
          <a:bodyPr anchor="b">
            <a:normAutofit/>
          </a:bodyPr>
          <a:lstStyle>
            <a:lvl1pPr>
              <a:defRPr sz="3400" b="0"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Piál 1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7315200" cy="6858000"/>
          </a:xfrm>
          <a:solidFill>
            <a:schemeClr val="bg2">
              <a:lumMod val="90000"/>
            </a:schemeClr>
          </a:solidFill>
        </p:spPr>
        <p:txBody>
          <a:bodyPr/>
          <a:lstStyle>
            <a:lvl1pPr marL="0" indent="0" algn="ctr">
              <a:buNone/>
              <a:defRPr sz="32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923214" y="4355592"/>
            <a:ext cx="3200400" cy="1644614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cs-CZ" smtClean="0"/>
              <a:t>29. 10. 2013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7173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cs-CZ" smtClean="0"/>
              <a:t>29. 10. 2013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3857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897562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897562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cs-CZ" smtClean="0"/>
              <a:t>29. 10. 2013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5155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6pPr>
              <a:defRPr/>
            </a:lvl6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cs-CZ" smtClean="0"/>
              <a:t>29. 10. 2013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5934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 bwMode="ltGray">
          <a:xfrm>
            <a:off x="0" y="0"/>
            <a:ext cx="12188826" cy="4572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cs-CZ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</a:endParaRPr>
          </a:p>
        </p:txBody>
      </p:sp>
      <p:sp>
        <p:nvSpPr>
          <p:cNvPr id="8" name="Obdélník 7"/>
          <p:cNvSpPr/>
          <p:nvPr/>
        </p:nvSpPr>
        <p:spPr bwMode="white">
          <a:xfrm>
            <a:off x="-1" y="411480"/>
            <a:ext cx="12188826" cy="457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24000" y="1143000"/>
            <a:ext cx="9144000" cy="2667000"/>
          </a:xfrm>
        </p:spPr>
        <p:txBody>
          <a:bodyPr anchor="b">
            <a:normAutofit/>
          </a:bodyPr>
          <a:lstStyle>
            <a:lvl1pPr algn="ctr">
              <a:defRPr sz="5200" b="0"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524000" y="3810000"/>
            <a:ext cx="9144000" cy="1143000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40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cs-CZ" smtClean="0"/>
              <a:t>29. 10. 2013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158437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lternate Záhlaví část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24000" y="1143000"/>
            <a:ext cx="9144000" cy="2667000"/>
          </a:xfrm>
        </p:spPr>
        <p:txBody>
          <a:bodyPr anchor="b">
            <a:normAutofit/>
          </a:bodyPr>
          <a:lstStyle>
            <a:lvl1pPr algn="ctr">
              <a:defRPr sz="5200" b="0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522413" y="3810000"/>
            <a:ext cx="9144000" cy="1143000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4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E583DDF-CA54-461A-A486-592D2374C532}" type="datetimeFigureOut">
              <a:rPr lang="cs-CZ" smtClean="0"/>
              <a:pPr/>
              <a:t>29. 10. 2013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A8D9AD5-F248-4919-864A-CFD76CC027D6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043280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34112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7888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7D43D-6574-4C7B-808D-C6C12215A4D4}" type="datetimeFigureOut">
              <a:rPr lang="cs-CZ" smtClean="0"/>
              <a:t>29. 10. 2013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CE5F2-81AA-4605-B028-6FBA391056AF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17078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41120" y="466344"/>
            <a:ext cx="9509760" cy="123444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4112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34112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27888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27888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cs-CZ" smtClean="0"/>
              <a:t>29. 10. 2013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57080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cs-CZ" smtClean="0"/>
              <a:t>29. 10. 2013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4201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E583DDF-CA54-461A-A486-592D2374C532}" type="datetimeFigureOut">
              <a:rPr lang="cs-CZ" smtClean="0"/>
              <a:pPr/>
              <a:t>29. 10. 2013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A8D9AD5-F248-4919-864A-CFD76CC027D6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5900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0412" y="2362200"/>
            <a:ext cx="3200400" cy="1990725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494212" y="685800"/>
            <a:ext cx="7239001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60412" y="4367308"/>
            <a:ext cx="3200400" cy="1622012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cs-CZ" smtClean="0"/>
              <a:t>29. 10. 2013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3594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 bwMode="ltGray">
          <a:xfrm>
            <a:off x="1587" y="6583680"/>
            <a:ext cx="12188826" cy="27432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cs-CZ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</a:endParaRPr>
          </a:p>
        </p:txBody>
      </p:sp>
      <p:sp>
        <p:nvSpPr>
          <p:cNvPr id="8" name="Obdélník 7"/>
          <p:cNvSpPr/>
          <p:nvPr/>
        </p:nvSpPr>
        <p:spPr bwMode="white">
          <a:xfrm>
            <a:off x="1587" y="6583680"/>
            <a:ext cx="12188826" cy="457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41120" y="1901952"/>
            <a:ext cx="9509760" cy="4127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</a:p>
          <a:p>
            <a:pPr lvl="5"/>
            <a:r>
              <a:rPr lang="cs-CZ" dirty="0" smtClean="0"/>
              <a:t>Šestý</a:t>
            </a:r>
          </a:p>
          <a:p>
            <a:pPr lvl="6"/>
            <a:r>
              <a:rPr lang="cs-CZ" dirty="0" smtClean="0"/>
              <a:t>Sedmý</a:t>
            </a:r>
          </a:p>
          <a:p>
            <a:pPr lvl="7"/>
            <a:r>
              <a:rPr lang="cs-CZ" dirty="0" smtClean="0"/>
              <a:t>Osmý</a:t>
            </a:r>
          </a:p>
          <a:p>
            <a:pPr lvl="8"/>
            <a:r>
              <a:rPr lang="cs-CZ" dirty="0" smtClean="0"/>
              <a:t>Devátý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2"/>
                </a:solidFill>
              </a:defRPr>
            </a:lvl1pPr>
          </a:lstStyle>
          <a:p>
            <a:fld id="{9E583DDF-CA54-461A-A486-592D2374C532}" type="datetimeFigureOut">
              <a:rPr lang="cs-CZ" smtClean="0"/>
              <a:pPr/>
              <a:t>29. 10. 2013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341120" y="6601968"/>
            <a:ext cx="7159752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bg2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0210800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2"/>
                </a:solidFill>
              </a:defRPr>
            </a:lvl1pPr>
          </a:lstStyle>
          <a:p>
            <a:fld id="{CA8D9AD5-F248-4919-864A-CFD76CC027D6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2" r:id="rId4"/>
    <p:sldLayoutId id="2147483661" r:id="rId5"/>
    <p:sldLayoutId id="2147483653" r:id="rId6"/>
    <p:sldLayoutId id="2147483654" r:id="rId7"/>
    <p:sldLayoutId id="2147483655" r:id="rId8"/>
    <p:sldLayoutId id="2147483656" r:id="rId9"/>
    <p:sldLayoutId id="2147483663" r:id="rId10"/>
    <p:sldLayoutId id="2147483657" r:id="rId11"/>
    <p:sldLayoutId id="2147483658" r:id="rId12"/>
    <p:sldLayoutId id="2147483659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chemeClr val="tx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2"/>
        </a:buClr>
        <a:buSzPct val="80000"/>
        <a:buFont typeface="Wingdings" pitchFamily="2" charset="2"/>
        <a:buChar char="§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SzPct val="80000"/>
        <a:buFont typeface="Wingdings" pitchFamily="2" charset="2"/>
        <a:buChar char="§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80000"/>
        <a:buFont typeface="Wingdings" pitchFamily="2" charset="2"/>
        <a:buChar char="§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80000"/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80000"/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360">
          <p15:clr>
            <a:srgbClr val="F26B43"/>
          </p15:clr>
        </p15:guide>
        <p15:guide id="2" pos="40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mailto:koo@fel.zcu.cz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marL="0" indent="0" algn="ctr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cs-CZ" dirty="0" smtClean="0">
                <a:latin typeface="Corbel"/>
              </a:rPr>
              <a:t>3. Ročníkový pohovor </a:t>
            </a:r>
            <a:endParaRPr lang="cs-CZ" sz="4800" b="0" i="0" dirty="0">
              <a:solidFill>
                <a:schemeClr val="bg1"/>
              </a:solidFill>
              <a:latin typeface="Corbel"/>
              <a:ea typeface="+mj-ea"/>
              <a:cs typeface="+mj-cs"/>
            </a:endParaRPr>
          </a:p>
        </p:txBody>
      </p:sp>
      <p:sp>
        <p:nvSpPr>
          <p:cNvPr id="4" name="Podnadpis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cs-CZ" b="1" dirty="0" smtClean="0"/>
              <a:t>Koordinátoři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cs-CZ" sz="2000" i="0" baseline="0" dirty="0" smtClean="0">
                <a:solidFill>
                  <a:schemeClr val="bg1"/>
                </a:solidFill>
              </a:rPr>
              <a:t>Fakulty</a:t>
            </a:r>
            <a:r>
              <a:rPr lang="cs-CZ" sz="2000" i="0" dirty="0" smtClean="0">
                <a:solidFill>
                  <a:schemeClr val="bg1"/>
                </a:solidFill>
              </a:rPr>
              <a:t> elektrotechnické Západočeské univerzity</a:t>
            </a:r>
            <a:endParaRPr lang="cs-CZ" sz="2000" i="0" baseline="0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Lanparties\Desktop\Products_bann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680" y="-3438449"/>
            <a:ext cx="12241563" cy="8163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Lanparties\Desktop\994331_546184782101208_892034888_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8695" y="-387424"/>
            <a:ext cx="12531727" cy="5117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Logo KO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3964" y="3212976"/>
            <a:ext cx="1944340" cy="1374562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8809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Index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cs-CZ" altLang="cs-CZ" sz="1600" dirty="0" smtClean="0"/>
              <a:t>Neškrtat</a:t>
            </a:r>
          </a:p>
          <a:p>
            <a:pPr>
              <a:lnSpc>
                <a:spcPct val="80000"/>
              </a:lnSpc>
            </a:pPr>
            <a:r>
              <a:rPr lang="cs-CZ" altLang="cs-CZ" sz="1600" dirty="0" smtClean="0"/>
              <a:t>Nic nevpisovat</a:t>
            </a:r>
          </a:p>
          <a:p>
            <a:pPr>
              <a:lnSpc>
                <a:spcPct val="80000"/>
              </a:lnSpc>
            </a:pPr>
            <a:r>
              <a:rPr lang="cs-CZ" altLang="cs-CZ" sz="1600" dirty="0" smtClean="0"/>
              <a:t>Netrhat</a:t>
            </a:r>
          </a:p>
          <a:p>
            <a:pPr>
              <a:lnSpc>
                <a:spcPct val="80000"/>
              </a:lnSpc>
            </a:pPr>
            <a:r>
              <a:rPr lang="cs-CZ" altLang="cs-CZ" sz="1600" dirty="0" smtClean="0"/>
              <a:t>Nezašpinit</a:t>
            </a:r>
          </a:p>
          <a:p>
            <a:pPr>
              <a:lnSpc>
                <a:spcPct val="80000"/>
              </a:lnSpc>
            </a:pPr>
            <a:r>
              <a:rPr lang="cs-CZ" altLang="cs-CZ" sz="1600" dirty="0" smtClean="0"/>
              <a:t>Platný průkaz</a:t>
            </a:r>
          </a:p>
          <a:p>
            <a:pPr>
              <a:lnSpc>
                <a:spcPct val="80000"/>
              </a:lnSpc>
            </a:pPr>
            <a:r>
              <a:rPr lang="cs-CZ" altLang="cs-CZ" sz="1600" dirty="0" smtClean="0"/>
              <a:t>Chránit a nezneužít!</a:t>
            </a:r>
            <a:endParaRPr lang="cs-CZ" altLang="cs-CZ" sz="1600" dirty="0"/>
          </a:p>
        </p:txBody>
      </p:sp>
    </p:spTree>
    <p:extLst>
      <p:ext uri="{BB962C8B-B14F-4D97-AF65-F5344CB8AC3E}">
        <p14:creationId xmlns:p14="http://schemas.microsoft.com/office/powerpoint/2010/main" val="4167467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Volby do AS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Clr>
                <a:schemeClr val="tx1"/>
              </a:buClr>
              <a:buFontTx/>
              <a:buChar char="•"/>
              <a:defRPr/>
            </a:pPr>
            <a:r>
              <a:rPr lang="cs-CZ" dirty="0" smtClean="0">
                <a:latin typeface="+mj-lt"/>
              </a:rPr>
              <a:t>Co je to AS?</a:t>
            </a:r>
          </a:p>
          <a:p>
            <a:pPr lvl="1">
              <a:buClr>
                <a:schemeClr val="tx1"/>
              </a:buClr>
              <a:buFontTx/>
              <a:buChar char="•"/>
              <a:defRPr/>
            </a:pPr>
            <a:r>
              <a:rPr lang="cs-CZ" dirty="0" smtClean="0">
                <a:latin typeface="+mj-lt"/>
              </a:rPr>
              <a:t>FEL</a:t>
            </a:r>
          </a:p>
          <a:p>
            <a:pPr lvl="2">
              <a:buClr>
                <a:schemeClr val="tx1"/>
              </a:buClr>
              <a:buFontTx/>
              <a:buChar char="•"/>
              <a:defRPr/>
            </a:pPr>
            <a:r>
              <a:rPr lang="cs-CZ" dirty="0" smtClean="0">
                <a:latin typeface="+mj-lt"/>
              </a:rPr>
              <a:t>Dění fakulty, rozhodování  o rozpočtu,, studijní programech FEL atd.</a:t>
            </a:r>
          </a:p>
          <a:p>
            <a:pPr lvl="1">
              <a:buClr>
                <a:schemeClr val="tx1"/>
              </a:buClr>
              <a:buFontTx/>
              <a:buChar char="•"/>
              <a:defRPr/>
            </a:pPr>
            <a:r>
              <a:rPr lang="cs-CZ" dirty="0" smtClean="0">
                <a:latin typeface="+mj-lt"/>
              </a:rPr>
              <a:t>ZČU</a:t>
            </a:r>
          </a:p>
          <a:p>
            <a:pPr lvl="2">
              <a:buClr>
                <a:schemeClr val="tx1"/>
              </a:buClr>
              <a:buFontTx/>
              <a:buChar char="•"/>
              <a:defRPr/>
            </a:pPr>
            <a:r>
              <a:rPr lang="cs-CZ" dirty="0" smtClean="0">
                <a:latin typeface="+mj-lt"/>
              </a:rPr>
              <a:t>Jako AS FEL, jen v celouniverzitním měřítku</a:t>
            </a:r>
          </a:p>
          <a:p>
            <a:pPr>
              <a:buClr>
                <a:schemeClr val="tx1"/>
              </a:buClr>
              <a:buFontTx/>
              <a:buChar char="•"/>
              <a:defRPr/>
            </a:pPr>
            <a:r>
              <a:rPr lang="cs-CZ" dirty="0" smtClean="0">
                <a:latin typeface="+mj-lt"/>
              </a:rPr>
              <a:t>Kdy?</a:t>
            </a:r>
          </a:p>
          <a:p>
            <a:pPr lvl="1">
              <a:buClr>
                <a:schemeClr val="tx1"/>
              </a:buClr>
              <a:buFontTx/>
              <a:buChar char="•"/>
              <a:defRPr/>
            </a:pPr>
            <a:r>
              <a:rPr lang="cs-CZ" dirty="0" smtClean="0">
                <a:latin typeface="+mj-lt"/>
              </a:rPr>
              <a:t>5. 11. – 6. 11. 2013 </a:t>
            </a:r>
          </a:p>
          <a:p>
            <a:pPr>
              <a:buClr>
                <a:schemeClr val="tx1"/>
              </a:buClr>
              <a:buFontTx/>
              <a:buChar char="•"/>
              <a:defRPr/>
            </a:pPr>
            <a:r>
              <a:rPr lang="cs-CZ" dirty="0" smtClean="0">
                <a:latin typeface="+mj-lt"/>
              </a:rPr>
              <a:t>Kde? </a:t>
            </a:r>
          </a:p>
          <a:p>
            <a:pPr lvl="1">
              <a:buClr>
                <a:schemeClr val="tx1"/>
              </a:buClr>
              <a:buFontTx/>
              <a:buChar char="•"/>
              <a:defRPr/>
            </a:pPr>
            <a:r>
              <a:rPr lang="cs-CZ" dirty="0" smtClean="0">
                <a:latin typeface="+mj-lt"/>
              </a:rPr>
              <a:t>Ve vestibulu EP </a:t>
            </a:r>
          </a:p>
          <a:p>
            <a:pPr>
              <a:buClr>
                <a:schemeClr val="tx1"/>
              </a:buClr>
              <a:buFontTx/>
              <a:buChar char="•"/>
              <a:defRPr/>
            </a:pPr>
            <a:r>
              <a:rPr lang="cs-CZ" dirty="0" smtClean="0">
                <a:latin typeface="+mj-lt"/>
              </a:rPr>
              <a:t>Koho volit?</a:t>
            </a:r>
          </a:p>
          <a:p>
            <a:pPr marL="365760" lvl="1" indent="0" algn="ctr">
              <a:buClr>
                <a:schemeClr val="tx1"/>
              </a:buClr>
              <a:buNone/>
              <a:defRPr/>
            </a:pPr>
            <a:r>
              <a:rPr lang="cs-CZ" sz="5400" b="1" dirty="0" smtClean="0">
                <a:latin typeface="+mj-lt"/>
              </a:rPr>
              <a:t>NÁS! (Václav Mužík, David Brych)</a:t>
            </a:r>
          </a:p>
          <a:p>
            <a:pPr>
              <a:buClr>
                <a:schemeClr val="tx1"/>
              </a:buClr>
              <a:buFontTx/>
              <a:buChar char="•"/>
              <a:defRPr/>
            </a:pPr>
            <a:endParaRPr lang="cs-CZ" dirty="0"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  <a:p>
            <a:pPr>
              <a:buNone/>
              <a:defRPr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17557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Rektorské volno 6. 11. 2013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1"/>
              </a:buClr>
              <a:buFontTx/>
              <a:buChar char="•"/>
              <a:defRPr/>
            </a:pPr>
            <a:r>
              <a:rPr lang="cs-CZ" dirty="0" smtClean="0">
                <a:latin typeface="+mj-lt"/>
              </a:rPr>
              <a:t>Od 12:00 volno</a:t>
            </a:r>
          </a:p>
          <a:p>
            <a:pPr>
              <a:buClr>
                <a:schemeClr val="tx1"/>
              </a:buClr>
              <a:buFontTx/>
              <a:buChar char="•"/>
              <a:defRPr/>
            </a:pPr>
            <a:r>
              <a:rPr lang="cs-CZ" dirty="0" smtClean="0">
                <a:latin typeface="+mj-lt"/>
              </a:rPr>
              <a:t>Zrušena veškerá výuka od 12:00</a:t>
            </a:r>
          </a:p>
          <a:p>
            <a:pPr>
              <a:buClr>
                <a:schemeClr val="tx1"/>
              </a:buClr>
              <a:buFontTx/>
              <a:buChar char="•"/>
              <a:defRPr/>
            </a:pPr>
            <a:r>
              <a:rPr lang="cs-CZ" dirty="0" smtClean="0">
                <a:latin typeface="+mj-lt"/>
              </a:rPr>
              <a:t>Proč?</a:t>
            </a:r>
          </a:p>
          <a:p>
            <a:pPr>
              <a:buClr>
                <a:schemeClr val="tx1"/>
              </a:buClr>
              <a:buFontTx/>
              <a:buChar char="•"/>
              <a:defRPr/>
            </a:pPr>
            <a:r>
              <a:rPr lang="cs-CZ" dirty="0" smtClean="0">
                <a:latin typeface="+mj-lt"/>
              </a:rPr>
              <a:t>Kvůli zasedání Vědecké rady ZČU</a:t>
            </a:r>
            <a:endParaRPr lang="cs-CZ" dirty="0">
              <a:latin typeface="+mj-lt"/>
            </a:endParaRPr>
          </a:p>
          <a:p>
            <a:r>
              <a:rPr lang="cs-CZ" dirty="0" smtClean="0">
                <a:latin typeface="+mj-lt"/>
              </a:rPr>
              <a:t>Každoroční volno (většinou první týden v listopadu)</a:t>
            </a:r>
            <a:endParaRPr lang="cs-CZ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27483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Děkanský soudek 2013 – aktuální stav organizace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6.11:2013 od 12:00 hala KTS</a:t>
            </a:r>
          </a:p>
          <a:p>
            <a:r>
              <a:rPr lang="cs-CZ" dirty="0" smtClean="0"/>
              <a:t>Týmy 5-7 členů (jen studenti, doktorandi a zaměstnanci FEL)</a:t>
            </a:r>
          </a:p>
          <a:p>
            <a:r>
              <a:rPr lang="cs-CZ" dirty="0" smtClean="0"/>
              <a:t>Hlavní cena 50 litrů piva (10 a 5 litrů 2. a 3. místo)</a:t>
            </a:r>
          </a:p>
          <a:p>
            <a:r>
              <a:rPr lang="cs-CZ" dirty="0" smtClean="0"/>
              <a:t>Registrace na </a:t>
            </a:r>
            <a:r>
              <a:rPr lang="cs-CZ" dirty="0" smtClean="0">
                <a:hlinkClick r:id="rId2"/>
              </a:rPr>
              <a:t>koo@fel.zcu.cz</a:t>
            </a:r>
            <a:endParaRPr lang="cs-CZ" dirty="0" smtClean="0"/>
          </a:p>
          <a:p>
            <a:endParaRPr lang="cs-CZ" dirty="0"/>
          </a:p>
          <a:p>
            <a:r>
              <a:rPr lang="cs-CZ" dirty="0" smtClean="0"/>
              <a:t>Změny – audio vybavení</a:t>
            </a:r>
          </a:p>
          <a:p>
            <a:r>
              <a:rPr lang="cs-CZ" dirty="0" smtClean="0"/>
              <a:t>Možná… ROZTLESKÁVAČKY (možná)</a:t>
            </a:r>
          </a:p>
          <a:p>
            <a:r>
              <a:rPr lang="cs-CZ" dirty="0" smtClean="0"/>
              <a:t>Stav obsazenosti </a:t>
            </a:r>
            <a:r>
              <a:rPr lang="cs-CZ" sz="3200" b="1" smtClean="0"/>
              <a:t>11/12</a:t>
            </a:r>
            <a:r>
              <a:rPr lang="cs-CZ" smtClean="0"/>
              <a:t> týmů</a:t>
            </a:r>
            <a:endParaRPr lang="cs-CZ" dirty="0"/>
          </a:p>
        </p:txBody>
      </p:sp>
      <p:pic>
        <p:nvPicPr>
          <p:cNvPr id="5122" name="Picture 2" descr="C:\Users\Lanparties\Dropbox\Docs\Škola\KOO\Soudek_2013\Soudek_plakát\plakát_soudek_fina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3910" y="1823094"/>
            <a:ext cx="3324738" cy="470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9582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Příští RP (za dva týdny)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 algn="ctr">
              <a:buNone/>
              <a:defRPr/>
            </a:pPr>
            <a:endParaRPr lang="cs-CZ" dirty="0" smtClean="0"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  <a:p>
            <a:pPr marL="45720" indent="0" algn="ctr">
              <a:buNone/>
              <a:defRPr/>
            </a:pPr>
            <a:endParaRPr lang="cs-CZ" dirty="0"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  <a:p>
            <a:pPr marL="45720" indent="0" algn="ctr">
              <a:buNone/>
              <a:defRPr/>
            </a:pPr>
            <a:endParaRPr lang="cs-CZ" b="1" dirty="0" smtClean="0">
              <a:latin typeface="+mj-lt"/>
            </a:endParaRPr>
          </a:p>
          <a:p>
            <a:pPr marL="45720" indent="0" algn="ctr">
              <a:buNone/>
              <a:defRPr/>
            </a:pPr>
            <a:r>
              <a:rPr lang="cs-CZ" sz="3000" b="1" dirty="0" smtClean="0">
                <a:latin typeface="+mj-lt"/>
              </a:rPr>
              <a:t>Společná akce s oddělením mezinárodních vztahů ZČU. Účast doporučujeme. Prosíme rozšiřte!</a:t>
            </a:r>
            <a:endParaRPr lang="cs-CZ" sz="3000" b="1" dirty="0">
              <a:latin typeface="+mj-lt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85651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cs-CZ" sz="3400" dirty="0" smtClean="0">
                <a:latin typeface="Corbel"/>
              </a:rPr>
              <a:t>VAŠE </a:t>
            </a:r>
            <a:r>
              <a:rPr lang="cs-CZ" sz="3400" b="0" i="0" dirty="0" smtClean="0">
                <a:latin typeface="Corbel"/>
                <a:ea typeface="+mj-ea"/>
                <a:cs typeface="+mj-cs"/>
              </a:rPr>
              <a:t>DOTAZY</a:t>
            </a:r>
            <a:endParaRPr lang="cs-CZ" sz="3400" b="0" i="0" dirty="0">
              <a:solidFill>
                <a:srgbClr val="263050">
                  <a:lumMod val="75000"/>
                </a:srgbClr>
              </a:solidFill>
              <a:latin typeface="Corbel"/>
              <a:ea typeface="+mj-ea"/>
              <a:cs typeface="+mj-cs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74320" indent="-228600" algn="l" defTabSz="914400">
              <a:lnSpc>
                <a:spcPct val="90000"/>
              </a:lnSpc>
              <a:spcBef>
                <a:spcPts val="1800"/>
              </a:spcBef>
              <a:buClr>
                <a:srgbClr val="263050"/>
              </a:buClr>
              <a:buSzPct val="80000"/>
              <a:buFont typeface="Wingdings"/>
              <a:buChar char="§"/>
            </a:pPr>
            <a:endParaRPr lang="cs-CZ" sz="2000" b="0" i="0" dirty="0">
              <a:solidFill>
                <a:srgbClr val="263050"/>
              </a:solidFill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4412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DĚKUJEME ZA POZORNOST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Picture 7" descr="Logo KO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856" y="4059603"/>
            <a:ext cx="2520404" cy="1781814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3975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24000" y="692696"/>
            <a:ext cx="9144000" cy="1656184"/>
          </a:xfrm>
        </p:spPr>
        <p:txBody>
          <a:bodyPr/>
          <a:lstStyle/>
          <a:p>
            <a:r>
              <a:rPr lang="cs-CZ" dirty="0" smtClean="0"/>
              <a:t>Co nás dnes čeká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522413" y="2636912"/>
            <a:ext cx="9144000" cy="3888432"/>
          </a:xfrm>
        </p:spPr>
        <p:txBody>
          <a:bodyPr>
            <a:normAutofit/>
          </a:bodyPr>
          <a:lstStyle/>
          <a:p>
            <a:pPr marL="342900" indent="-342900" algn="l">
              <a:buFontTx/>
              <a:buChar char="-"/>
            </a:pPr>
            <a:r>
              <a:rPr lang="cs-CZ" dirty="0" smtClean="0"/>
              <a:t>VSP / Výpočet</a:t>
            </a:r>
          </a:p>
          <a:p>
            <a:pPr marL="342900" indent="-342900" algn="l">
              <a:buFontTx/>
              <a:buChar char="-"/>
            </a:pPr>
            <a:r>
              <a:rPr lang="cs-CZ" dirty="0" smtClean="0"/>
              <a:t>Mezní termín pro kredity</a:t>
            </a:r>
          </a:p>
          <a:p>
            <a:pPr marL="342900" indent="-342900" algn="l">
              <a:buFontTx/>
              <a:buChar char="-"/>
            </a:pPr>
            <a:r>
              <a:rPr lang="cs-CZ" dirty="0" smtClean="0"/>
              <a:t>Mezní termíny ostatní</a:t>
            </a:r>
          </a:p>
          <a:p>
            <a:pPr marL="342900" indent="-342900" algn="l">
              <a:buFontTx/>
              <a:buChar char="-"/>
            </a:pPr>
            <a:r>
              <a:rPr lang="cs-CZ" dirty="0" smtClean="0"/>
              <a:t>Prospěchové stipendium</a:t>
            </a:r>
          </a:p>
          <a:p>
            <a:pPr marL="342900" indent="-342900" algn="l">
              <a:buFontTx/>
              <a:buChar char="-"/>
            </a:pPr>
            <a:r>
              <a:rPr lang="cs-CZ" dirty="0" smtClean="0"/>
              <a:t>Index</a:t>
            </a:r>
          </a:p>
          <a:p>
            <a:pPr marL="342900" indent="-342900" algn="l">
              <a:buFontTx/>
              <a:buChar char="-"/>
            </a:pPr>
            <a:r>
              <a:rPr lang="cs-CZ" dirty="0" smtClean="0"/>
              <a:t>Volby do AS</a:t>
            </a:r>
          </a:p>
          <a:p>
            <a:pPr marL="342900" indent="-342900" algn="l">
              <a:buFontTx/>
              <a:buChar char="-"/>
            </a:pPr>
            <a:r>
              <a:rPr lang="cs-CZ" dirty="0" smtClean="0"/>
              <a:t>Rektorské volno</a:t>
            </a:r>
          </a:p>
          <a:p>
            <a:pPr marL="342900" indent="-342900" algn="l">
              <a:buFontTx/>
              <a:buChar char="-"/>
            </a:pPr>
            <a:r>
              <a:rPr lang="cs-CZ" dirty="0" smtClean="0"/>
              <a:t>Děkanský soudek 2013</a:t>
            </a:r>
          </a:p>
          <a:p>
            <a:pPr lvl="1"/>
            <a:endParaRPr lang="cs-CZ" dirty="0"/>
          </a:p>
          <a:p>
            <a:pPr marL="800100" lvl="1" indent="-342900">
              <a:buFontTx/>
              <a:buChar char="-"/>
            </a:pPr>
            <a:endParaRPr lang="cs-CZ" dirty="0"/>
          </a:p>
          <a:p>
            <a:pPr marL="342900" indent="-342900" algn="l">
              <a:buFontTx/>
              <a:buChar char="-"/>
            </a:pPr>
            <a:endParaRPr lang="cs-CZ" dirty="0"/>
          </a:p>
          <a:p>
            <a:pPr marL="342900" lvl="0" indent="-342900" algn="l">
              <a:buFontTx/>
              <a:buChar char="-"/>
            </a:pPr>
            <a:endParaRPr lang="cs-CZ" dirty="0" smtClean="0"/>
          </a:p>
          <a:p>
            <a:pPr marL="342900" lvl="0" indent="-342900" algn="l">
              <a:buFontTx/>
              <a:buChar char="-"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10468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Vážený studijní průměr (VSP)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Zástupný symbol pro obsah 7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</a:rPr>
                          <m:t>𝑘𝑟𝑖</m:t>
                        </m:r>
                      </m:sub>
                    </m:sSub>
                  </m:oMath>
                </a14:m>
                <a:r>
                  <a:rPr lang="cs-CZ" dirty="0" smtClean="0"/>
                  <a:t> ……………	počet kreditů z i-</a:t>
                </a:r>
                <a:r>
                  <a:rPr lang="cs-CZ" dirty="0" err="1" smtClean="0"/>
                  <a:t>tého</a:t>
                </a:r>
                <a:r>
                  <a:rPr lang="cs-CZ" dirty="0" smtClean="0"/>
                  <a:t> předmětu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cs-CZ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cs-CZ" dirty="0" smtClean="0"/>
                  <a:t>   …………….	známka z i-</a:t>
                </a:r>
                <a:r>
                  <a:rPr lang="cs-CZ" dirty="0" err="1" smtClean="0"/>
                  <a:t>tého</a:t>
                </a:r>
                <a:r>
                  <a:rPr lang="cs-CZ" dirty="0" smtClean="0"/>
                  <a:t> předmětu</a:t>
                </a:r>
              </a:p>
              <a:p>
                <a:r>
                  <a:rPr lang="cs-CZ" b="1" dirty="0" smtClean="0"/>
                  <a:t>ZAPOČÍTÁVAJÍ SE POUZE PŘEDMĚTY ZAKONČENÉ ZKOUŠKOU!</a:t>
                </a:r>
                <a:endParaRPr lang="cs-CZ" b="1" dirty="0"/>
              </a:p>
              <a:p>
                <a:endParaRPr lang="cs-CZ" dirty="0"/>
              </a:p>
            </p:txBody>
          </p:sp>
        </mc:Choice>
        <mc:Fallback xmlns="">
          <p:sp>
            <p:nvSpPr>
              <p:cNvPr id="8" name="Zástupný symbol pro obsah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t="-147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8780648"/>
              </p:ext>
            </p:extLst>
          </p:nvPr>
        </p:nvGraphicFramePr>
        <p:xfrm>
          <a:off x="4151784" y="3140968"/>
          <a:ext cx="3671888" cy="2401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Rovnice" r:id="rId4" imgW="1041400" imgH="838200" progId="Equation.3">
                  <p:embed/>
                </p:oleObj>
              </mc:Choice>
              <mc:Fallback>
                <p:oleObj name="Rovnice" r:id="rId4" imgW="1041400" imgH="83820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1784" y="3140968"/>
                        <a:ext cx="3671888" cy="2401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44325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Vážený studijní průměr (VSP)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buFontTx/>
              <a:buChar char="•"/>
              <a:defRPr/>
            </a:pPr>
            <a:r>
              <a:rPr lang="cs-CZ" dirty="0"/>
              <a:t>KTE/PPEL	</a:t>
            </a:r>
            <a:r>
              <a:rPr lang="cs-CZ" dirty="0" smtClean="0"/>
              <a:t>6 </a:t>
            </a:r>
            <a:r>
              <a:rPr lang="cs-CZ" dirty="0"/>
              <a:t>kreditů	výborný</a:t>
            </a:r>
          </a:p>
          <a:p>
            <a:pPr marL="342900" indent="-342900">
              <a:buFontTx/>
              <a:buChar char="•"/>
              <a:defRPr/>
            </a:pPr>
            <a:r>
              <a:rPr lang="cs-CZ" dirty="0"/>
              <a:t>KMA/M1E	</a:t>
            </a:r>
            <a:r>
              <a:rPr lang="cs-CZ" dirty="0" smtClean="0"/>
              <a:t>6 </a:t>
            </a:r>
            <a:r>
              <a:rPr lang="cs-CZ" dirty="0"/>
              <a:t>kreditů	chvalitebný</a:t>
            </a:r>
          </a:p>
          <a:p>
            <a:pPr marL="342900" indent="-342900">
              <a:buFontTx/>
              <a:buChar char="•"/>
              <a:defRPr/>
            </a:pPr>
            <a:r>
              <a:rPr lang="cs-CZ" dirty="0"/>
              <a:t>KTE/UE	</a:t>
            </a:r>
            <a:r>
              <a:rPr lang="cs-CZ" dirty="0" smtClean="0"/>
              <a:t>5 </a:t>
            </a:r>
            <a:r>
              <a:rPr lang="cs-CZ" dirty="0"/>
              <a:t>kreditů	chvalitebný</a:t>
            </a:r>
          </a:p>
          <a:p>
            <a:pPr marL="342900" indent="-342900">
              <a:buFontTx/>
              <a:buChar char="•"/>
              <a:defRPr/>
            </a:pPr>
            <a:r>
              <a:rPr lang="cs-CZ" dirty="0"/>
              <a:t>KEV/+TD	</a:t>
            </a:r>
            <a:r>
              <a:rPr lang="cs-CZ" dirty="0" smtClean="0"/>
              <a:t>3 </a:t>
            </a:r>
            <a:r>
              <a:rPr lang="cs-CZ" dirty="0"/>
              <a:t>kredity	</a:t>
            </a:r>
            <a:r>
              <a:rPr lang="cs-CZ" dirty="0" smtClean="0"/>
              <a:t>	výborný</a:t>
            </a:r>
          </a:p>
          <a:p>
            <a:pPr marL="342900" indent="-342900">
              <a:buFontTx/>
              <a:buChar char="•"/>
              <a:defRPr/>
            </a:pPr>
            <a:endParaRPr lang="cs-CZ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>
              <a:buFontTx/>
              <a:buChar char="•"/>
              <a:defRPr/>
            </a:pPr>
            <a:endParaRPr lang="cs-CZ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513842"/>
              </p:ext>
            </p:extLst>
          </p:nvPr>
        </p:nvGraphicFramePr>
        <p:xfrm>
          <a:off x="1919536" y="4365104"/>
          <a:ext cx="7516813" cy="180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Rovnice" r:id="rId3" imgW="3365280" imgH="838080" progId="Equation.3">
                  <p:embed/>
                </p:oleObj>
              </mc:Choice>
              <mc:Fallback>
                <p:oleObj name="Rovnice" r:id="rId3" imgW="3365280" imgH="83808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9536" y="4365104"/>
                        <a:ext cx="7516813" cy="180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91368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Mezní termín pro získání </a:t>
            </a:r>
            <a:r>
              <a:rPr lang="cs-CZ" b="1" dirty="0" smtClean="0"/>
              <a:t>18 kreditů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lnSpc>
                <a:spcPct val="80000"/>
              </a:lnSpc>
              <a:buNone/>
              <a:defRPr/>
            </a:pPr>
            <a:endParaRPr lang="cs-CZ" b="1" dirty="0"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  <a:p>
            <a:pPr marL="45720" indent="0" algn="ctr">
              <a:buNone/>
            </a:pPr>
            <a:r>
              <a:rPr lang="cs-CZ" sz="3500" b="1" dirty="0" smtClean="0"/>
              <a:t>21. 2. 2014 – Nutno získat alespoň 18 kreditů</a:t>
            </a:r>
          </a:p>
          <a:p>
            <a:pPr marL="45720" indent="0" algn="ctr">
              <a:buNone/>
            </a:pPr>
            <a:r>
              <a:rPr lang="cs-CZ" sz="2500" dirty="0" smtClean="0"/>
              <a:t>Následek nedosažení?</a:t>
            </a:r>
          </a:p>
          <a:p>
            <a:pPr marL="365760" lvl="1" indent="0" algn="ctr">
              <a:buNone/>
            </a:pPr>
            <a:r>
              <a:rPr lang="cs-CZ" sz="2500" dirty="0" smtClean="0"/>
              <a:t>Ukončení studia!!!</a:t>
            </a:r>
            <a:endParaRPr lang="cs-CZ" sz="2500" dirty="0"/>
          </a:p>
        </p:txBody>
      </p:sp>
    </p:spTree>
    <p:extLst>
      <p:ext uri="{BB962C8B-B14F-4D97-AF65-F5344CB8AC3E}">
        <p14:creationId xmlns:p14="http://schemas.microsoft.com/office/powerpoint/2010/main" val="3333263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Ostatní mezní termíny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defRPr/>
            </a:pPr>
            <a:endParaRPr lang="cs-CZ" dirty="0" smtClean="0">
              <a:latin typeface="Garamond" pitchFamily="18" charset="0"/>
            </a:endParaRPr>
          </a:p>
          <a:p>
            <a:r>
              <a:rPr lang="cs-CZ" dirty="0" smtClean="0"/>
              <a:t>Pro získání zápočtů </a:t>
            </a:r>
          </a:p>
          <a:p>
            <a:pPr lvl="1"/>
            <a:r>
              <a:rPr lang="cs-CZ" dirty="0" smtClean="0"/>
              <a:t>29. 8. 2014</a:t>
            </a:r>
          </a:p>
          <a:p>
            <a:r>
              <a:rPr lang="cs-CZ" dirty="0" smtClean="0"/>
              <a:t>Pro vykonání opravné zkoušky</a:t>
            </a:r>
          </a:p>
          <a:p>
            <a:pPr lvl="1"/>
            <a:r>
              <a:rPr lang="cs-CZ" dirty="0" smtClean="0"/>
              <a:t>29. 8. 2014</a:t>
            </a:r>
          </a:p>
          <a:p>
            <a:r>
              <a:rPr lang="cs-CZ" dirty="0" smtClean="0"/>
              <a:t>Do zapsání některých předmětů</a:t>
            </a:r>
          </a:p>
          <a:p>
            <a:pPr lvl="1"/>
            <a:r>
              <a:rPr lang="cs-CZ" dirty="0" smtClean="0"/>
              <a:t>3. 2. – 14. 2. 2014</a:t>
            </a:r>
          </a:p>
          <a:p>
            <a:r>
              <a:rPr lang="cs-CZ" dirty="0" smtClean="0"/>
              <a:t>Zkouškové období ZS</a:t>
            </a:r>
          </a:p>
          <a:p>
            <a:pPr lvl="1"/>
            <a:r>
              <a:rPr lang="cs-CZ" dirty="0" smtClean="0"/>
              <a:t>2.1. – 7.2. 2014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43970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Prospěchové stipendium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1"/>
              </a:buClr>
              <a:buFontTx/>
              <a:buChar char="•"/>
              <a:defRPr/>
            </a:pPr>
            <a:endParaRPr lang="cs-CZ" b="1" dirty="0"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  <a:p>
            <a:endParaRPr lang="cs-CZ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406" y="1889691"/>
            <a:ext cx="9954146" cy="4263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3463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Prospěchové stipendium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109" y="2564904"/>
            <a:ext cx="9840416" cy="875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7594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Ostatní stipendia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Ubytovací stipendium ( doporučujeme využít! )</a:t>
            </a:r>
          </a:p>
          <a:p>
            <a:pPr lvl="1"/>
            <a:r>
              <a:rPr lang="cs-CZ" dirty="0" smtClean="0"/>
              <a:t>viz http://portal.zcu.cz</a:t>
            </a:r>
          </a:p>
          <a:p>
            <a:r>
              <a:rPr lang="cs-CZ" dirty="0" smtClean="0"/>
              <a:t>Mimořádné stipendium na základě žádosti k děkanovi</a:t>
            </a:r>
          </a:p>
          <a:p>
            <a:pPr lvl="1"/>
            <a:r>
              <a:rPr lang="cs-CZ" dirty="0"/>
              <a:t>s</a:t>
            </a:r>
            <a:r>
              <a:rPr lang="cs-CZ" dirty="0" smtClean="0"/>
              <a:t>tudijní oddělení, studijní referentka</a:t>
            </a:r>
          </a:p>
        </p:txBody>
      </p:sp>
    </p:spTree>
    <p:extLst>
      <p:ext uri="{BB962C8B-B14F-4D97-AF65-F5344CB8AC3E}">
        <p14:creationId xmlns:p14="http://schemas.microsoft.com/office/powerpoint/2010/main" val="3042391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103417271">
  <a:themeElements>
    <a:clrScheme name="Banded_Design_Blue">
      <a:dk1>
        <a:srgbClr val="404040"/>
      </a:dk1>
      <a:lt1>
        <a:sysClr val="window" lastClr="FFFFFF"/>
      </a:lt1>
      <a:dk2>
        <a:srgbClr val="263050"/>
      </a:dk2>
      <a:lt2>
        <a:srgbClr val="E5E8E8"/>
      </a:lt2>
      <a:accent1>
        <a:srgbClr val="77B142"/>
      </a:accent1>
      <a:accent2>
        <a:srgbClr val="E3C01E"/>
      </a:accent2>
      <a:accent3>
        <a:srgbClr val="0070C0"/>
      </a:accent3>
      <a:accent4>
        <a:srgbClr val="7556A4"/>
      </a:accent4>
      <a:accent5>
        <a:srgbClr val="F08F1E"/>
      </a:accent5>
      <a:accent6>
        <a:srgbClr val="CB3E3A"/>
      </a:accent6>
      <a:hlink>
        <a:srgbClr val="0070C0"/>
      </a:hlink>
      <a:folHlink>
        <a:srgbClr val="7556A4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lumMod val="0"/>
                <a:lumOff val="100000"/>
              </a:schemeClr>
            </a:gs>
            <a:gs pos="72000">
              <a:schemeClr val="phClr"/>
            </a:gs>
            <a:gs pos="100000">
              <a:schemeClr val="phClr">
                <a:lumMod val="90000"/>
              </a:schemeClr>
            </a:gs>
          </a:gsLst>
          <a:lin ang="5400000" scaled="1"/>
        </a:gradFill>
        <a:gradFill flip="none" rotWithShape="1">
          <a:gsLst>
            <a:gs pos="32000">
              <a:schemeClr val="phClr"/>
            </a:gs>
            <a:gs pos="100000">
              <a:schemeClr val="phClr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usinessProjectPlan_TP103417270.potx" id="{F403D0C8-5EEA-409C-92AB-89F2EA738257}" vid="{7180AA9D-811A-47F3-BC03-CE4EC7596B10}"/>
    </a:ext>
  </a:extLst>
</a:theme>
</file>

<file path=ppt/theme/theme2.xml><?xml version="1.0" encoding="utf-8"?>
<a:theme xmlns:a="http://schemas.openxmlformats.org/drawingml/2006/main" name="Office Theme">
  <a:themeElements>
    <a:clrScheme name="Banded_Design_Teal">
      <a:dk1>
        <a:srgbClr val="363D3D"/>
      </a:dk1>
      <a:lt1>
        <a:sysClr val="window" lastClr="FFFFFF"/>
      </a:lt1>
      <a:dk2>
        <a:srgbClr val="000000"/>
      </a:dk2>
      <a:lt2>
        <a:srgbClr val="E5E8E8"/>
      </a:lt2>
      <a:accent1>
        <a:srgbClr val="3AAFB2"/>
      </a:accent1>
      <a:accent2>
        <a:srgbClr val="6ABD45"/>
      </a:accent2>
      <a:accent3>
        <a:srgbClr val="EBCA21"/>
      </a:accent3>
      <a:accent4>
        <a:srgbClr val="EB8D21"/>
      </a:accent4>
      <a:accent5>
        <a:srgbClr val="EB5638"/>
      </a:accent5>
      <a:accent6>
        <a:srgbClr val="5172B1"/>
      </a:accent6>
      <a:hlink>
        <a:srgbClr val="3A9CDB"/>
      </a:hlink>
      <a:folHlink>
        <a:srgbClr val="5172B1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anded_Design_Teal">
      <a:dk1>
        <a:srgbClr val="363D3D"/>
      </a:dk1>
      <a:lt1>
        <a:sysClr val="window" lastClr="FFFFFF"/>
      </a:lt1>
      <a:dk2>
        <a:srgbClr val="000000"/>
      </a:dk2>
      <a:lt2>
        <a:srgbClr val="E5E8E8"/>
      </a:lt2>
      <a:accent1>
        <a:srgbClr val="3AAFB2"/>
      </a:accent1>
      <a:accent2>
        <a:srgbClr val="6ABD45"/>
      </a:accent2>
      <a:accent3>
        <a:srgbClr val="EBCA21"/>
      </a:accent3>
      <a:accent4>
        <a:srgbClr val="EB8D21"/>
      </a:accent4>
      <a:accent5>
        <a:srgbClr val="EB5638"/>
      </a:accent5>
      <a:accent6>
        <a:srgbClr val="5172B1"/>
      </a:accent6>
      <a:hlink>
        <a:srgbClr val="3A9CDB"/>
      </a:hlink>
      <a:folHlink>
        <a:srgbClr val="5172B1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3149403-D037-43A9-A21D-FD77B990766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TS103417271</Template>
  <TotalTime>0</TotalTime>
  <Words>336</Words>
  <Application>Microsoft Office PowerPoint</Application>
  <PresentationFormat>Vlastní</PresentationFormat>
  <Paragraphs>91</Paragraphs>
  <Slides>16</Slides>
  <Notes>2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8" baseType="lpstr">
      <vt:lpstr>TS103417271</vt:lpstr>
      <vt:lpstr>Rovnice</vt:lpstr>
      <vt:lpstr>3. Ročníkový pohovor </vt:lpstr>
      <vt:lpstr>Co nás dnes čeká</vt:lpstr>
      <vt:lpstr>Vážený studijní průměr (VSP)</vt:lpstr>
      <vt:lpstr>Vážený studijní průměr (VSP)</vt:lpstr>
      <vt:lpstr>Mezní termín pro získání 18 kreditů</vt:lpstr>
      <vt:lpstr>Ostatní mezní termíny</vt:lpstr>
      <vt:lpstr>Prospěchové stipendium</vt:lpstr>
      <vt:lpstr>Prospěchové stipendium</vt:lpstr>
      <vt:lpstr>Ostatní stipendia</vt:lpstr>
      <vt:lpstr>Index</vt:lpstr>
      <vt:lpstr>Volby do AS</vt:lpstr>
      <vt:lpstr>Rektorské volno 6. 11. 2013</vt:lpstr>
      <vt:lpstr>Děkanský soudek 2013 – aktuální stav organizace</vt:lpstr>
      <vt:lpstr>Příští RP (za dva týdny)</vt:lpstr>
      <vt:lpstr>VAŠE DOTAZY</vt:lpstr>
      <vt:lpstr>DĚKUJEME ZA POZORNOST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2013-06-13T18:58:43Z</dcterms:created>
  <dcterms:modified xsi:type="dcterms:W3CDTF">2013-10-29T22:38:09Z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TC034172719991</vt:lpwstr>
  </property>
</Properties>
</file>