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65" r:id="rId3"/>
    <p:sldId id="299" r:id="rId4"/>
    <p:sldId id="355" r:id="rId5"/>
    <p:sldId id="346" r:id="rId6"/>
    <p:sldId id="349" r:id="rId7"/>
    <p:sldId id="347" r:id="rId8"/>
    <p:sldId id="348" r:id="rId9"/>
    <p:sldId id="350" r:id="rId10"/>
    <p:sldId id="351" r:id="rId11"/>
    <p:sldId id="352" r:id="rId12"/>
    <p:sldId id="353" r:id="rId13"/>
    <p:sldId id="354" r:id="rId14"/>
    <p:sldId id="345" r:id="rId15"/>
    <p:sldId id="295" r:id="rId16"/>
    <p:sldId id="33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9619" autoAdjust="0"/>
  </p:normalViewPr>
  <p:slideViewPr>
    <p:cSldViewPr>
      <p:cViewPr>
        <p:scale>
          <a:sx n="95" d="100"/>
          <a:sy n="95" d="100"/>
        </p:scale>
        <p:origin x="-336" y="150"/>
      </p:cViewPr>
      <p:guideLst>
        <p:guide orient="horz" pos="2160"/>
        <p:guide pos="3840"/>
        <p:guide pos="6816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cs-CZ" smtClean="0"/>
              <a:t>9.10.2013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cs-CZ" smtClean="0"/>
              <a:t>9.10.2013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94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28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2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9.10.2013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9.10.2013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9.10.2013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9.10.2013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9.10.2013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élník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9.10.2013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9.10.2013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cs-CZ" smtClean="0"/>
              <a:t>9.10.2013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9.10.2013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9.10.2013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9.10.2013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9.10.2013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Obdélník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  <a:p>
            <a:pPr lvl="5"/>
            <a:r>
              <a:rPr lang="cs-CZ" dirty="0" smtClean="0"/>
              <a:t>Šestý</a:t>
            </a:r>
          </a:p>
          <a:p>
            <a:pPr lvl="6"/>
            <a:r>
              <a:rPr lang="cs-CZ" dirty="0" smtClean="0"/>
              <a:t>Sedmý</a:t>
            </a:r>
          </a:p>
          <a:p>
            <a:pPr lvl="7"/>
            <a:r>
              <a:rPr lang="cs-CZ" dirty="0" smtClean="0"/>
              <a:t>Osmý</a:t>
            </a:r>
          </a:p>
          <a:p>
            <a:pPr lvl="8"/>
            <a:r>
              <a:rPr lang="cs-CZ" dirty="0" smtClean="0"/>
              <a:t>Devátý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9.10.2013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koo.fel.zcu.cz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KOOFELZCU" TargetMode="External"/><Relationship Id="rId2" Type="http://schemas.openxmlformats.org/officeDocument/2006/relationships/hyperlink" Target="http://koo.fel.zcu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fel.zcu.cz/uredni-desky/UD_Vyhlasky_dekana/201314/vyhlaska_dekana_09D_2013.pdfhttp:/fel.zcu.cz/uredni-desky/UD_Vyhlasky_dekana/201314/vyhlaska_dekana_09D_2013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 smtClean="0">
                <a:latin typeface="Corbel"/>
              </a:rPr>
              <a:t>2. Ročníkový pohovor - Imatrikulace</a:t>
            </a:r>
            <a:endParaRPr lang="cs-CZ" sz="4800" b="0" i="0" dirty="0">
              <a:solidFill>
                <a:schemeClr val="bg1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cs-CZ" b="1" dirty="0" smtClean="0"/>
              <a:t>Koordinátoři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i="0" baseline="0" dirty="0" smtClean="0">
                <a:solidFill>
                  <a:schemeClr val="bg1"/>
                </a:solidFill>
              </a:rPr>
              <a:t>Fakulty</a:t>
            </a:r>
            <a:r>
              <a:rPr lang="cs-CZ" sz="2000" i="0" dirty="0" smtClean="0">
                <a:solidFill>
                  <a:schemeClr val="bg1"/>
                </a:solidFill>
              </a:rPr>
              <a:t> elektrotechnické Západočeské univerzity</a:t>
            </a:r>
            <a:endParaRPr lang="cs-CZ" sz="2000" i="0" baseline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anparties\Desktop\Products_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-3438449"/>
            <a:ext cx="12241563" cy="81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anparties\Desktop\994331_546184782101208_89203488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95" y="-387424"/>
            <a:ext cx="12531727" cy="511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Logo KO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964" y="3212976"/>
            <a:ext cx="1944340" cy="13745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Fotografie</a:t>
            </a:r>
            <a:endParaRPr lang="cs-CZ" dirty="0"/>
          </a:p>
        </p:txBody>
      </p:sp>
      <p:pic>
        <p:nvPicPr>
          <p:cNvPr id="8" name="Picture 4" descr="15 - Předání index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264597" cy="2168277"/>
          </a:xfrm>
          <a:noFill/>
        </p:spPr>
      </p:pic>
      <p:pic>
        <p:nvPicPr>
          <p:cNvPr id="9" name="Picture 7" descr="16 - Foto skupiny studentů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1944" y="1776998"/>
            <a:ext cx="3240360" cy="2247236"/>
          </a:xfrm>
          <a:prstGeom prst="rect">
            <a:avLst/>
          </a:prstGeom>
          <a:noFill/>
        </p:spPr>
      </p:pic>
      <p:pic>
        <p:nvPicPr>
          <p:cNvPr id="10" name="Picture 4" descr="15 - Předání index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5481" y="4340866"/>
            <a:ext cx="3240360" cy="2242692"/>
          </a:xfrm>
          <a:prstGeom prst="rect">
            <a:avLst/>
          </a:prstGeom>
          <a:noFill/>
        </p:spPr>
      </p:pic>
      <p:pic>
        <p:nvPicPr>
          <p:cNvPr id="11" name="Picture 7" descr="16 - Foto skupiny studentů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426" y="4340866"/>
            <a:ext cx="3180878" cy="2205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670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81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Děkanský soudek 2013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Registrace startuje 14.10.2013 – pondělí</a:t>
            </a:r>
          </a:p>
          <a:p>
            <a:pPr lvl="1"/>
            <a:r>
              <a:rPr lang="cs-CZ" dirty="0" err="1" smtClean="0"/>
              <a:t>Facebook</a:t>
            </a:r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KOO</a:t>
            </a:r>
          </a:p>
          <a:p>
            <a:pPr lvl="2"/>
            <a:r>
              <a:rPr lang="cs-CZ" dirty="0" smtClean="0"/>
              <a:t>Událost</a:t>
            </a:r>
          </a:p>
          <a:p>
            <a:pPr lvl="1"/>
            <a:r>
              <a:rPr lang="cs-CZ" dirty="0" smtClean="0"/>
              <a:t>KOO mail</a:t>
            </a:r>
          </a:p>
          <a:p>
            <a:pPr lvl="1"/>
            <a:r>
              <a:rPr lang="cs-CZ" dirty="0" smtClean="0"/>
              <a:t>Osobně</a:t>
            </a:r>
          </a:p>
          <a:p>
            <a:pPr lvl="1"/>
            <a:r>
              <a:rPr lang="cs-CZ" dirty="0" smtClean="0"/>
              <a:t>RP</a:t>
            </a:r>
          </a:p>
          <a:p>
            <a:r>
              <a:rPr lang="cs-CZ" dirty="0" smtClean="0"/>
              <a:t>10-12 týmů (4  </a:t>
            </a:r>
            <a:r>
              <a:rPr lang="en-US" dirty="0" smtClean="0"/>
              <a:t>+ 1 </a:t>
            </a:r>
            <a:r>
              <a:rPr lang="cs-CZ" dirty="0" smtClean="0"/>
              <a:t>hráčů)</a:t>
            </a:r>
          </a:p>
          <a:p>
            <a:r>
              <a:rPr lang="cs-CZ" dirty="0" err="1" smtClean="0"/>
              <a:t>Info</a:t>
            </a:r>
            <a:r>
              <a:rPr lang="cs-CZ" dirty="0" smtClean="0"/>
              <a:t> na </a:t>
            </a:r>
            <a:r>
              <a:rPr lang="cs-CZ" dirty="0" smtClean="0">
                <a:hlinkClick r:id="rId2"/>
              </a:rPr>
              <a:t>http://koo.fel.zcu.cz</a:t>
            </a:r>
            <a:endParaRPr lang="cs-CZ" dirty="0" smtClean="0"/>
          </a:p>
          <a:p>
            <a:r>
              <a:rPr lang="cs-CZ" dirty="0" smtClean="0"/>
              <a:t>Cena 50l, 10l, 5l piva</a:t>
            </a:r>
          </a:p>
          <a:p>
            <a:r>
              <a:rPr lang="cs-CZ" dirty="0" smtClean="0"/>
              <a:t>Týmy pouze studenti a zaměstnanci FEL</a:t>
            </a:r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01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Příští RP (za dva týdny)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  <a:defRPr/>
            </a:pPr>
            <a:endParaRPr lang="cs-CZ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marL="45720" indent="0" algn="ctr">
              <a:buNone/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marL="45720" indent="0" algn="ctr">
              <a:buNone/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VSP, KREDITY, VOLBY DO AS</a:t>
            </a:r>
          </a:p>
        </p:txBody>
      </p:sp>
    </p:spTree>
    <p:extLst>
      <p:ext uri="{BB962C8B-B14F-4D97-AF65-F5344CB8AC3E}">
        <p14:creationId xmlns:p14="http://schemas.microsoft.com/office/powerpoint/2010/main" val="408565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400" dirty="0" smtClean="0">
                <a:latin typeface="Corbel"/>
              </a:rPr>
              <a:t>VAŠE </a:t>
            </a:r>
            <a:r>
              <a:rPr lang="cs-CZ" sz="3400" b="0" i="0" dirty="0" smtClean="0">
                <a:latin typeface="Corbel"/>
                <a:ea typeface="+mj-ea"/>
                <a:cs typeface="+mj-cs"/>
              </a:rPr>
              <a:t>DOTAZY</a:t>
            </a:r>
            <a:endParaRPr lang="cs-CZ" sz="3400" b="0" i="0" dirty="0">
              <a:solidFill>
                <a:srgbClr val="263050">
                  <a:lumMod val="75000"/>
                </a:srgbClr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Wingdings"/>
              <a:buChar char="§"/>
            </a:pPr>
            <a:endParaRPr lang="cs-CZ" sz="2000" b="0" i="0" dirty="0">
              <a:solidFill>
                <a:srgbClr val="263050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4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7" descr="Logo K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4059603"/>
            <a:ext cx="2520404" cy="178181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9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692696"/>
            <a:ext cx="9144000" cy="1656184"/>
          </a:xfrm>
        </p:spPr>
        <p:txBody>
          <a:bodyPr/>
          <a:lstStyle/>
          <a:p>
            <a:r>
              <a:rPr lang="cs-CZ" dirty="0" smtClean="0"/>
              <a:t>Co nás dnes čeká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2636912"/>
            <a:ext cx="9144000" cy="3888432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cs-CZ" dirty="0" smtClean="0"/>
              <a:t>Kontakt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Co je to imatrikulace a kdy bude</a:t>
            </a:r>
          </a:p>
          <a:p>
            <a:pPr marL="342900" indent="-342900" algn="l">
              <a:buFontTx/>
              <a:buChar char="-"/>
            </a:pPr>
            <a:r>
              <a:rPr lang="cs-CZ" dirty="0" err="1" smtClean="0"/>
              <a:t>Dresscode</a:t>
            </a:r>
            <a:endParaRPr lang="cs-CZ" dirty="0" smtClean="0"/>
          </a:p>
          <a:p>
            <a:pPr marL="342900" indent="-342900" algn="l">
              <a:buFontTx/>
              <a:buChar char="-"/>
            </a:pPr>
            <a:r>
              <a:rPr lang="cs-CZ" dirty="0" smtClean="0"/>
              <a:t>Kudy na imatrikulaci</a:t>
            </a:r>
          </a:p>
          <a:p>
            <a:pPr marL="342900" indent="-342900" algn="l">
              <a:buFontTx/>
              <a:buChar char="-"/>
            </a:pPr>
            <a:r>
              <a:rPr lang="cs-CZ" dirty="0" err="1" smtClean="0"/>
              <a:t>Streetview</a:t>
            </a:r>
            <a:endParaRPr lang="cs-CZ" dirty="0" smtClean="0"/>
          </a:p>
          <a:p>
            <a:pPr marL="342900" indent="-342900" algn="l">
              <a:buFontTx/>
              <a:buChar char="-"/>
            </a:pPr>
            <a:r>
              <a:rPr lang="cs-CZ" dirty="0" smtClean="0"/>
              <a:t>Imatrikulační slib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Fotografie / video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Děkanský soudek 2013</a:t>
            </a:r>
          </a:p>
          <a:p>
            <a:pPr marL="342900" indent="-342900" algn="l">
              <a:buFontTx/>
              <a:buChar char="-"/>
            </a:pPr>
            <a:r>
              <a:rPr lang="cs-CZ" dirty="0" smtClean="0"/>
              <a:t>Příští RP</a:t>
            </a:r>
          </a:p>
          <a:p>
            <a:pPr lvl="1"/>
            <a:endParaRPr lang="cs-CZ" dirty="0"/>
          </a:p>
          <a:p>
            <a:pPr marL="800100" lvl="1" indent="-342900">
              <a:buFontTx/>
              <a:buChar char="-"/>
            </a:pPr>
            <a:endParaRPr lang="cs-CZ" dirty="0"/>
          </a:p>
          <a:p>
            <a:pPr marL="342900" indent="-342900" algn="l">
              <a:buFontTx/>
              <a:buChar char="-"/>
            </a:pPr>
            <a:endParaRPr lang="cs-CZ" dirty="0"/>
          </a:p>
          <a:p>
            <a:pPr marL="342900" lvl="0" indent="-342900" algn="l">
              <a:buFontTx/>
              <a:buChar char="-"/>
            </a:pPr>
            <a:endParaRPr lang="cs-CZ" dirty="0" smtClean="0"/>
          </a:p>
          <a:p>
            <a:pPr marL="342900" lvl="0" indent="-342900" algn="l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5480" y="1916832"/>
            <a:ext cx="9509760" cy="4127627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Hromadný e-mail:</a:t>
            </a:r>
          </a:p>
          <a:p>
            <a:pPr algn="ctr">
              <a:buNone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koo@fel.zcu.cz</a:t>
            </a:r>
            <a:endParaRPr lang="cs-CZ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algn="ctr">
              <a:buNone/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Internetové 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stránky:</a:t>
            </a:r>
          </a:p>
          <a:p>
            <a:pPr algn="ctr">
              <a:buNone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hlinkClick r:id="rId2"/>
              </a:rPr>
              <a:t>http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hlinkClick r:id="rId2"/>
              </a:rPr>
              <a:t>://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hlinkClick r:id="rId2"/>
              </a:rPr>
              <a:t>koo.fel.zcu.cz</a:t>
            </a: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algn="ctr">
              <a:buNone/>
              <a:defRPr/>
            </a:pPr>
            <a:r>
              <a:rPr lang="cs-CZ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Facebooková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stránka</a:t>
            </a:r>
          </a:p>
          <a:p>
            <a:pPr algn="ctr">
              <a:buNone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hlinkClick r:id="rId3"/>
              </a:rPr>
              <a:t>http://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hlinkClick r:id="rId3"/>
              </a:rPr>
              <a:t>www.facebook.com/KOOFELZCU</a:t>
            </a:r>
            <a:endParaRPr lang="cs-CZ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algn="ctr">
              <a:buNone/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Nástěnka 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KOO v přízemí objektu EU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4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imatrikulace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b="1" dirty="0">
                <a:hlinkClick r:id="rId2"/>
              </a:rPr>
              <a:t>Vyhláška děkana č. 9D/2013 </a:t>
            </a:r>
            <a:r>
              <a:rPr lang="cs-CZ" dirty="0"/>
              <a:t>	</a:t>
            </a:r>
            <a:endParaRPr lang="cs-CZ" dirty="0" smtClean="0"/>
          </a:p>
          <a:p>
            <a:r>
              <a:rPr lang="cs-CZ" dirty="0" smtClean="0"/>
              <a:t>Oficiální přijetí do „stavu studentů“ a akademické obce ZČU</a:t>
            </a:r>
          </a:p>
          <a:p>
            <a:r>
              <a:rPr lang="cs-CZ" dirty="0" smtClean="0"/>
              <a:t>Složení imatrikulačního slibu – „Slibuji“</a:t>
            </a:r>
          </a:p>
          <a:p>
            <a:r>
              <a:rPr lang="cs-CZ" dirty="0" smtClean="0"/>
              <a:t>Povinná účast pro všechny studenty 1. ročníku!</a:t>
            </a:r>
          </a:p>
          <a:p>
            <a:r>
              <a:rPr lang="cs-CZ" b="1" dirty="0" smtClean="0"/>
              <a:t>V případě neúčasti nutná omluva!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548680"/>
            <a:ext cx="6790918" cy="587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27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Dresscode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Imatrikulace = oficiální společenský akt</a:t>
            </a:r>
          </a:p>
          <a:p>
            <a:r>
              <a:rPr lang="cs-CZ" dirty="0" smtClean="0"/>
              <a:t>Nutné adekvátní oblečení a přístup</a:t>
            </a:r>
          </a:p>
          <a:p>
            <a:r>
              <a:rPr lang="cs-CZ" dirty="0" smtClean="0"/>
              <a:t>Společenské oblečení, společenská obuv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85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Kudy na imatrikulaci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700808"/>
            <a:ext cx="7992888" cy="473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21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STREET VIEW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79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Imatrikulační slib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None/>
            </a:pPr>
            <a:r>
              <a:rPr lang="cs-CZ" alt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	Slavnostně 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slibuji, že budu respektovat akademická práva a plnit všechny akademické povinnosti studenta Západočeské univerzity v Plzni a její elektrotechnické fakulty. Podle svých schopností budu usilovat o získání poznatků vědy a vynaložím své veškeré úsilí k tomu, abych dosáhl(a) vysokého stupně teoretických a odborných znalostí a schopností jejich aplikačního využívání.</a:t>
            </a:r>
          </a:p>
          <a:p>
            <a:pPr algn="just">
              <a:lnSpc>
                <a:spcPct val="80000"/>
              </a:lnSpc>
              <a:buNone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Slavnostně slibuji, že své vzdělání budu v životě používat a rozvíjet jen k prospěchu člověka, pro pokrok a humanitu při respektování lidských práv.</a:t>
            </a:r>
          </a:p>
          <a:p>
            <a:pPr algn="just">
              <a:lnSpc>
                <a:spcPct val="80000"/>
              </a:lnSpc>
              <a:buNone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</a:t>
            </a:r>
            <a:r>
              <a:rPr lang="cs-CZ" alt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Jsem 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si vědom(a), že se tímto slibem stávám dnešním dnem členem akademické obce Fakulty elektrotechnické Západočeské univerzity v Plzni a čestně slibuji, že budu usilovat o dobré jméno této vysoké školy, se kterou jsem spojil(a) svou osobnost a vysokoškolské </a:t>
            </a:r>
            <a:r>
              <a:rPr lang="cs-CZ" alt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studium.“</a:t>
            </a:r>
            <a:endParaRPr lang="cs-CZ" altLang="cs-CZ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just"/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246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17271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usinessProjectPlan_TP103417270.potx" id="{F403D0C8-5EEA-409C-92AB-89F2EA738257}" vid="{7180AA9D-811A-47F3-BC03-CE4EC7596B10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TS103417271</Template>
  <TotalTime>0</TotalTime>
  <Words>160</Words>
  <Application>Microsoft Office PowerPoint</Application>
  <PresentationFormat>Vlastní</PresentationFormat>
  <Paragraphs>66</Paragraphs>
  <Slides>15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TS103417271</vt:lpstr>
      <vt:lpstr>2. Ročníkový pohovor - Imatrikulace</vt:lpstr>
      <vt:lpstr>Co nás dnes čeká</vt:lpstr>
      <vt:lpstr>Kontakt</vt:lpstr>
      <vt:lpstr>Co je to imatrikulace</vt:lpstr>
      <vt:lpstr>Kdy?</vt:lpstr>
      <vt:lpstr>Dresscode</vt:lpstr>
      <vt:lpstr>Kudy na imatrikulaci</vt:lpstr>
      <vt:lpstr>STREET VIEW</vt:lpstr>
      <vt:lpstr>Imatrikulační slib</vt:lpstr>
      <vt:lpstr>Fotografie</vt:lpstr>
      <vt:lpstr>Video</vt:lpstr>
      <vt:lpstr>Děkanský soudek 2013</vt:lpstr>
      <vt:lpstr>Příští RP (za dva týdny)</vt:lpstr>
      <vt:lpstr>VAŠE DOTAZY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2013-06-13T18:58:43Z</dcterms:created>
  <dcterms:modified xsi:type="dcterms:W3CDTF">2013-10-09T13:34:47Z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